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2803763" cy="302752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 Mbaye" initials="RM" lastIdx="6" clrIdx="0">
    <p:extLst>
      <p:ext uri="{19B8F6BF-5375-455C-9EA6-DF929625EA0E}">
        <p15:presenceInfo xmlns:p15="http://schemas.microsoft.com/office/powerpoint/2012/main" userId="0da21c4dc7309b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C2B3"/>
    <a:srgbClr val="E7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4660"/>
  </p:normalViewPr>
  <p:slideViewPr>
    <p:cSldViewPr snapToGrid="0">
      <p:cViewPr>
        <p:scale>
          <a:sx n="26" d="100"/>
          <a:sy n="26" d="100"/>
        </p:scale>
        <p:origin x="18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60681114551083"/>
          <c:y val="1.6650656420108868E-2"/>
          <c:w val="0.70278637770897834"/>
          <c:h val="0.9490874159462054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3.5222542427153377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4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DA4-4C7E-8522-BFC556F56AE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</c:f>
              <c:numCache>
                <c:formatCode>General</c:formatCode>
                <c:ptCount val="1"/>
                <c:pt idx="0">
                  <c:v>28.9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A4-4C7E-8522-BFC556F56AEF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3.5222542427153377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40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DA4-4C7E-8522-BFC556F56AE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</c:f>
              <c:numCache>
                <c:formatCode>General</c:formatCode>
                <c:ptCount val="1"/>
                <c:pt idx="0">
                  <c:v>71.100000000000009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DA4-4C7E-8522-BFC556F56A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-791257776"/>
        <c:axId val="-791256688"/>
      </c:barChart>
      <c:catAx>
        <c:axId val="-79125777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-791256688"/>
        <c:crosses val="min"/>
        <c:auto val="0"/>
        <c:lblAlgn val="ctr"/>
        <c:lblOffset val="100"/>
        <c:noMultiLvlLbl val="0"/>
      </c:catAx>
      <c:valAx>
        <c:axId val="-79125668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-791257776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075612353567625E-2"/>
          <c:y val="1.6785022595222722E-2"/>
          <c:w val="0.97784877529286474"/>
          <c:h val="0.9486765655261458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3.2278889606197547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4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F03-411E-A8DD-BD3FC781A7BA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0"/>
                  <c:y val="-3.2278889606197547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4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F03-411E-A8DD-BD3FC781A7BA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Sheet1!$A$1:$C$1</c:f>
              <c:numCache>
                <c:formatCode>General</c:formatCode>
                <c:ptCount val="3"/>
                <c:pt idx="0">
                  <c:v>22.7</c:v>
                </c:pt>
                <c:pt idx="2">
                  <c:v>15.6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03-411E-A8DD-BD3FC781A7BA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3.2278889606197547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40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F03-411E-A8DD-BD3FC781A7BA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0"/>
                  <c:y val="-3.2278889606197547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40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F03-411E-A8DD-BD3FC781A7BA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Sheet1!$A$2:$C$2</c:f>
              <c:numCache>
                <c:formatCode>General</c:formatCode>
                <c:ptCount val="3"/>
                <c:pt idx="0">
                  <c:v>77.3</c:v>
                </c:pt>
                <c:pt idx="2">
                  <c:v>84.399999999999991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F03-411E-A8DD-BD3FC781A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638340464"/>
        <c:axId val="-638339920"/>
      </c:barChart>
      <c:catAx>
        <c:axId val="-63834046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-638339920"/>
        <c:crosses val="min"/>
        <c:auto val="0"/>
        <c:lblAlgn val="ctr"/>
        <c:lblOffset val="100"/>
        <c:noMultiLvlLbl val="0"/>
      </c:catAx>
      <c:valAx>
        <c:axId val="-638339920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-638340464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4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1573678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think-cell Slide" r:id="rId16" imgW="470" imgH="469" progId="TCLayout.ActiveDocument.1">
                  <p:embed/>
                </p:oleObj>
              </mc:Choice>
              <mc:Fallback>
                <p:oleObj name="think-cell Slide" r:id="rId16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424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image" Target="../media/image5.png"/><Relationship Id="rId3" Type="http://schemas.openxmlformats.org/officeDocument/2006/relationships/tags" Target="../tags/tag5.xml"/><Relationship Id="rId21" Type="http://schemas.openxmlformats.org/officeDocument/2006/relationships/oleObject" Target="../embeddings/oleObject2.bin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image" Target="../media/image4.jpg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3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2.png"/><Relationship Id="rId28" Type="http://schemas.openxmlformats.org/officeDocument/2006/relationships/chart" Target="../charts/chart2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1.emf"/><Relationship Id="rId27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63197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21" imgW="470" imgH="469" progId="TCLayout.ActiveDocument.1">
                  <p:embed/>
                </p:oleObj>
              </mc:Choice>
              <mc:Fallback>
                <p:oleObj name="think-cell Slide" r:id="rId21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fr-FR" sz="35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42803763" cy="3338521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78665" y="3983635"/>
            <a:ext cx="5131121" cy="587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6000" b="1" dirty="0">
                <a:solidFill>
                  <a:srgbClr val="46C2B3"/>
                </a:solidFill>
              </a:rPr>
              <a:t>BACKGROUND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25612" y="19725839"/>
            <a:ext cx="14663475" cy="516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b="1" dirty="0"/>
              <a:t>Type of study: </a:t>
            </a:r>
            <a:r>
              <a:rPr lang="en-US" sz="4000" dirty="0"/>
              <a:t>retrospective and prospective</a:t>
            </a: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b="1" dirty="0"/>
              <a:t>Study site</a:t>
            </a:r>
            <a:r>
              <a:rPr lang="en-US" sz="4000" dirty="0"/>
              <a:t>: 8 pilot sites</a:t>
            </a: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b="1" dirty="0"/>
              <a:t>Study population</a:t>
            </a:r>
            <a:r>
              <a:rPr lang="en-US" sz="4000" dirty="0"/>
              <a:t>: HEI aged 6 weeks or older and PLHIV who required a VL test for treatment monitoring </a:t>
            </a: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b="1" dirty="0"/>
              <a:t>Data collection</a:t>
            </a:r>
            <a:r>
              <a:rPr lang="en-US" sz="4000" dirty="0"/>
              <a:t>:  Data were obtained from health facility registers and were collected using </a:t>
            </a:r>
            <a:r>
              <a:rPr lang="en-US" sz="4000" dirty="0" err="1"/>
              <a:t>SurveyCTO</a:t>
            </a:r>
            <a:r>
              <a:rPr lang="en-US" sz="4000" dirty="0"/>
              <a:t> </a:t>
            </a: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b="1" dirty="0"/>
              <a:t>Time period</a:t>
            </a:r>
            <a:r>
              <a:rPr lang="en-US" sz="4000" dirty="0"/>
              <a:t>: Three months of service data from 2018 and 2019 were compared before and after POC intervention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dirty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dirty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34824" y="307616"/>
            <a:ext cx="37934113" cy="11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Decentralization of EID and VL testing in Senegal: Results from the Point-of-Care pilot </a:t>
            </a:r>
            <a:endParaRPr lang="fr-FR" sz="7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908885" y="1886797"/>
            <a:ext cx="35152836" cy="797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07000"/>
              </a:lnSpc>
            </a:pPr>
            <a:r>
              <a:rPr lang="fr-FR" sz="3000" b="1" u="sng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Coulibaly KD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Ndiaye PM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Dieye FL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Sow A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Séne PY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Diallo S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Ngom NF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4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Kiernan B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Mbaye RN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Diallo AN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Diop N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Diop  K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Ndiaye HD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Kane C T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3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Ndour CT </a:t>
            </a:r>
            <a:r>
              <a:rPr lang="fr-FR" sz="3000" b="1" baseline="30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fr-FR" sz="3000" b="1" dirty="0">
              <a:latin typeface="Gill Sans MT" panose="020B0502020104020203" pitchFamily="34" charset="0"/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1940877" y="28863607"/>
            <a:ext cx="18922008" cy="0"/>
          </a:xfrm>
          <a:prstGeom prst="straightConnector1">
            <a:avLst/>
          </a:prstGeom>
          <a:noFill/>
          <a:ln w="76200">
            <a:solidFill>
              <a:srgbClr val="EF40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0" y="28863607"/>
            <a:ext cx="42803763" cy="1411605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14" name="TextBox 13"/>
          <p:cNvSpPr txBox="1"/>
          <p:nvPr/>
        </p:nvSpPr>
        <p:spPr>
          <a:xfrm>
            <a:off x="275770" y="291781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2854" y="29111273"/>
            <a:ext cx="5430051" cy="916274"/>
          </a:xfrm>
          <a:prstGeom prst="rect">
            <a:avLst/>
          </a:prstGeom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273320" y="26174851"/>
            <a:ext cx="39191731" cy="255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/>
              <a:t>                                                                                                   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The use of POCs at the decentralized level improves access to HIV diagnostics and turnaround time for EID and VL tests, thus allowing for better clinical management of patients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EID and VL test decentralization could be further improved with mentoring and support for healthcare workers to follow national guidelines and to strengthen health facility data</a:t>
            </a:r>
            <a:endParaRPr lang="en-US" sz="4000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4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366058" y="13132872"/>
            <a:ext cx="5633478" cy="42672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26" y="13041339"/>
            <a:ext cx="5731643" cy="4292600"/>
          </a:xfrm>
          <a:prstGeom prst="rect">
            <a:avLst/>
          </a:prstGeom>
        </p:spPr>
      </p:pic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0" y="2376992"/>
            <a:ext cx="44022142" cy="948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07000"/>
              </a:lnSpc>
            </a:pPr>
            <a:endParaRPr lang="fr-FR" sz="2400" b="1" baseline="300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3000" b="1" dirty="0">
                <a:latin typeface="Gill Sans MT" panose="020B0502020104020203" pitchFamily="34" charset="0"/>
              </a:rPr>
              <a:t>       1 </a:t>
            </a:r>
            <a:r>
              <a:rPr lang="en-US" sz="3000" b="1" dirty="0">
                <a:latin typeface="Gill Sans MT" panose="020B0502020104020203" pitchFamily="34" charset="0"/>
              </a:rPr>
              <a:t>Division of AIDS and STI Control</a:t>
            </a:r>
            <a:r>
              <a:rPr lang="fr-FR" sz="3000" b="1" dirty="0" smtClean="0">
                <a:latin typeface="Gill Sans MT" panose="020B0502020104020203" pitchFamily="34" charset="0"/>
              </a:rPr>
              <a:t>, </a:t>
            </a:r>
            <a:r>
              <a:rPr lang="fr-FR" sz="3000" b="1" dirty="0">
                <a:latin typeface="Gill Sans MT" panose="020B0502020104020203" pitchFamily="34" charset="0"/>
              </a:rPr>
              <a:t>2 </a:t>
            </a:r>
            <a:r>
              <a:rPr lang="en-US" sz="3000" b="1" dirty="0">
                <a:latin typeface="Gill Sans MT" panose="020B0502020104020203" pitchFamily="34" charset="0"/>
              </a:rPr>
              <a:t>Laboratory of Bacteriology and Virology of A. Le Dantec</a:t>
            </a:r>
            <a:r>
              <a:rPr lang="fr-FR" sz="3000" b="1" dirty="0" smtClean="0">
                <a:latin typeface="Gill Sans MT" panose="020B0502020104020203" pitchFamily="34" charset="0"/>
              </a:rPr>
              <a:t>, </a:t>
            </a:r>
            <a:r>
              <a:rPr lang="fr-FR" sz="3000" b="1" dirty="0">
                <a:latin typeface="Gill Sans MT" panose="020B0502020104020203" pitchFamily="34" charset="0"/>
              </a:rPr>
              <a:t>3 </a:t>
            </a:r>
            <a:r>
              <a:rPr lang="fr-FR" sz="3000" b="1" dirty="0">
                <a:latin typeface="Gill Sans MT" panose="020B0502020104020203" pitchFamily="34" charset="0"/>
              </a:rPr>
              <a:t>Hospital </a:t>
            </a:r>
            <a:r>
              <a:rPr lang="fr-FR" sz="3000" b="1" dirty="0">
                <a:latin typeface="Gill Sans MT" panose="020B0502020104020203" pitchFamily="34" charset="0"/>
              </a:rPr>
              <a:t>Dalal Diam, IRESSEF, 4 UNICEF, 5 Clinton Health Access Initiative,  6  </a:t>
            </a:r>
            <a:r>
              <a:rPr lang="en-US" sz="3000" b="1" dirty="0">
                <a:latin typeface="Gill Sans MT" panose="020B0502020104020203" pitchFamily="34" charset="0"/>
              </a:rPr>
              <a:t>National Council for the Fight against AIDS</a:t>
            </a:r>
            <a:endParaRPr lang="fr-FR" sz="3000" b="1" dirty="0"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8746936" y="26405869"/>
            <a:ext cx="3738275" cy="1929156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090346" y="4878062"/>
            <a:ext cx="15049441" cy="4341031"/>
          </a:xfrm>
          <a:prstGeom prst="rect">
            <a:avLst/>
          </a:prstGeom>
          <a:noFill/>
          <a:ln w="76200">
            <a:solidFill>
              <a:srgbClr val="46C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341666" y="10199028"/>
            <a:ext cx="14798121" cy="2209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/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To assess the influence of decentralizing EID and VL testing with Point-of-Care (POC) </a:t>
            </a:r>
            <a:r>
              <a:rPr lang="en-US" sz="4000" dirty="0" smtClean="0"/>
              <a:t>testing on </a:t>
            </a:r>
            <a:r>
              <a:rPr lang="en-US" sz="4000" dirty="0"/>
              <a:t>result return and clinical decision making </a:t>
            </a:r>
          </a:p>
          <a:p>
            <a:pPr algn="just"/>
            <a:endParaRPr lang="en-US" sz="3000" dirty="0"/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099564" y="9505343"/>
            <a:ext cx="4083233" cy="69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6000" b="1" dirty="0">
                <a:solidFill>
                  <a:srgbClr val="46C2B3"/>
                </a:solidFill>
              </a:rPr>
              <a:t>OBJECTIVES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198203" y="10503706"/>
            <a:ext cx="15049441" cy="7776306"/>
          </a:xfrm>
          <a:prstGeom prst="rect">
            <a:avLst/>
          </a:prstGeom>
          <a:noFill/>
          <a:ln w="76200">
            <a:solidFill>
              <a:srgbClr val="46C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341666" y="4593225"/>
            <a:ext cx="14440843" cy="4370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/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In 2018, only 49% of HIV exposed infants (HEI) in Senegal received an Early Infant Diagnosis (EID) and 23% of people living with HIV (PLHIV) on treatment received a Viral Load (VL) test</a:t>
            </a: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Centralized EID and VL testing in Dakar and at regional laboratories has meant </a:t>
            </a:r>
            <a:r>
              <a:rPr lang="en-US" sz="4000" dirty="0" smtClean="0"/>
              <a:t>long turnaround times for patients to get back their test results </a:t>
            </a:r>
            <a:endParaRPr lang="en-US" sz="4000" dirty="0"/>
          </a:p>
          <a:p>
            <a:pPr algn="just"/>
            <a:endParaRPr lang="en-US" sz="3000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28673" y="17523467"/>
            <a:ext cx="2095776" cy="477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000" b="1" dirty="0"/>
              <a:t>GeneXpert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11485201" y="17478375"/>
            <a:ext cx="1461891" cy="3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000" b="1" dirty="0"/>
              <a:t>M-PIMA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1149567" y="18544303"/>
            <a:ext cx="4083233" cy="69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6000" b="1" dirty="0">
                <a:solidFill>
                  <a:srgbClr val="46C2B3"/>
                </a:solidFill>
              </a:rPr>
              <a:t>METHODS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50854" y="19482774"/>
            <a:ext cx="15049441" cy="5386993"/>
          </a:xfrm>
          <a:prstGeom prst="rect">
            <a:avLst/>
          </a:prstGeom>
          <a:noFill/>
          <a:ln w="76200">
            <a:solidFill>
              <a:srgbClr val="46C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8244817" y="25248554"/>
            <a:ext cx="5248735" cy="75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6000" b="1" dirty="0">
                <a:solidFill>
                  <a:srgbClr val="46C2B3"/>
                </a:solidFill>
              </a:rPr>
              <a:t>CONCLUSION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99564" y="26174850"/>
            <a:ext cx="37357624" cy="2367496"/>
          </a:xfrm>
          <a:prstGeom prst="rect">
            <a:avLst/>
          </a:prstGeom>
          <a:noFill/>
          <a:ln w="76200">
            <a:solidFill>
              <a:srgbClr val="46C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17216197" y="4878062"/>
            <a:ext cx="25024002" cy="19991705"/>
          </a:xfrm>
          <a:prstGeom prst="rect">
            <a:avLst/>
          </a:prstGeom>
          <a:noFill/>
          <a:ln w="76200">
            <a:solidFill>
              <a:srgbClr val="46C2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7693857" y="5335724"/>
            <a:ext cx="24546341" cy="1847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dirty="0" smtClean="0"/>
              <a:t>In 2018 pre-POC, only </a:t>
            </a:r>
            <a:r>
              <a:rPr lang="en-US" sz="4000" dirty="0"/>
              <a:t>34% of EID tests and 68% of VL tests were </a:t>
            </a:r>
            <a:r>
              <a:rPr lang="en-US" sz="4000" dirty="0" smtClean="0"/>
              <a:t>processed. In 2019, this </a:t>
            </a:r>
            <a:r>
              <a:rPr lang="en-US" sz="4000" dirty="0"/>
              <a:t>rate was over 90% post-POC</a:t>
            </a:r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0" b="1" dirty="0"/>
              <a:t>GENEXPERT RESULTS</a:t>
            </a:r>
            <a:endParaRPr lang="en-US" sz="4000" dirty="0"/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There was no conventional testing data available in </a:t>
            </a:r>
            <a:r>
              <a:rPr lang="en-US" sz="4000" dirty="0" smtClean="0"/>
              <a:t>the 2018 pre-POC phase</a:t>
            </a:r>
            <a:endParaRPr lang="en-US" sz="4000" dirty="0"/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32 EID tests and 422 VL POC tests </a:t>
            </a:r>
            <a:r>
              <a:rPr lang="en-US" sz="4000" dirty="0" smtClean="0"/>
              <a:t>conducted in </a:t>
            </a:r>
            <a:r>
              <a:rPr lang="en-US" sz="4000" dirty="0"/>
              <a:t>the 2019 post-POC pilot</a:t>
            </a:r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000" b="1" dirty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0" b="1" dirty="0"/>
              <a:t>M-PIMA RESULTS</a:t>
            </a:r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12 EID and 107 VL conventional </a:t>
            </a:r>
            <a:r>
              <a:rPr lang="en-US" sz="4000" dirty="0" smtClean="0"/>
              <a:t>tests conducted </a:t>
            </a:r>
            <a:r>
              <a:rPr lang="en-US" sz="4000" dirty="0"/>
              <a:t>in the 2018 pre-POC phase</a:t>
            </a:r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54 EID and 392 VL POC </a:t>
            </a:r>
            <a:r>
              <a:rPr lang="en-US" sz="4000" dirty="0" smtClean="0"/>
              <a:t>tests conducted </a:t>
            </a:r>
            <a:r>
              <a:rPr lang="en-US" sz="4000" dirty="0"/>
              <a:t>in the 2019 post-POC pilot </a:t>
            </a:r>
            <a:endParaRPr lang="en-US" sz="5000" b="1" dirty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dirty="0"/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4000" dirty="0"/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17318647" y="3988899"/>
            <a:ext cx="4083233" cy="69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6000" b="1" dirty="0">
                <a:solidFill>
                  <a:srgbClr val="46C2B3"/>
                </a:solidFill>
              </a:rPr>
              <a:t>RESULTS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619772"/>
              </p:ext>
            </p:extLst>
          </p:nvPr>
        </p:nvGraphicFramePr>
        <p:xfrm>
          <a:off x="17693856" y="9615079"/>
          <a:ext cx="13724356" cy="3401770"/>
        </p:xfrm>
        <a:graphic>
          <a:graphicData uri="http://schemas.openxmlformats.org/drawingml/2006/table">
            <a:tbl>
              <a:tblPr firstRow="1" firstCol="1" bandRow="1"/>
              <a:tblGrid>
                <a:gridCol w="4688438">
                  <a:extLst>
                    <a:ext uri="{9D8B030D-6E8A-4147-A177-3AD203B41FA5}">
                      <a16:colId xmlns:a16="http://schemas.microsoft.com/office/drawing/2014/main" xmlns="" val="2542200296"/>
                    </a:ext>
                  </a:extLst>
                </a:gridCol>
                <a:gridCol w="4256098">
                  <a:extLst>
                    <a:ext uri="{9D8B030D-6E8A-4147-A177-3AD203B41FA5}">
                      <a16:colId xmlns:a16="http://schemas.microsoft.com/office/drawing/2014/main" xmlns="" val="492961964"/>
                    </a:ext>
                  </a:extLst>
                </a:gridCol>
                <a:gridCol w="4779820">
                  <a:extLst>
                    <a:ext uri="{9D8B030D-6E8A-4147-A177-3AD203B41FA5}">
                      <a16:colId xmlns:a16="http://schemas.microsoft.com/office/drawing/2014/main" xmlns="" val="2212994300"/>
                    </a:ext>
                  </a:extLst>
                </a:gridCol>
              </a:tblGrid>
              <a:tr h="963370">
                <a:tc>
                  <a:txBody>
                    <a:bodyPr/>
                    <a:lstStyle/>
                    <a:p>
                      <a:pPr eaLnBrk="1"/>
                      <a:endParaRPr lang="en-US" sz="4000" noProof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C2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noProof="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GeneXpert</a:t>
                      </a:r>
                      <a:r>
                        <a:rPr lang="en-US" sz="4000" b="1" noProof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EID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C2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noProof="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GeneXpert</a:t>
                      </a:r>
                      <a:r>
                        <a:rPr lang="en-US" sz="4000" b="1" noProof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VL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C2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0230779"/>
                  </a:ext>
                </a:extLst>
              </a:tr>
              <a:tr h="988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en-US" sz="40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time from sample collection to result return to patient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day (1-2)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day</a:t>
                      </a:r>
                      <a:r>
                        <a:rPr lang="en-US" sz="40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(1-1)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2838060"/>
                  </a:ext>
                </a:extLst>
              </a:tr>
            </a:tbl>
          </a:graphicData>
        </a:graphic>
      </p:graphicFrame>
      <p:graphicFrame>
        <p:nvGraphicFramePr>
          <p:cNvPr id="222" name="Chart 221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91749630"/>
              </p:ext>
            </p:extLst>
          </p:nvPr>
        </p:nvGraphicFramePr>
        <p:xfrm>
          <a:off x="35264725" y="8216900"/>
          <a:ext cx="5127625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cxnSp>
        <p:nvCxnSpPr>
          <p:cNvPr id="19" name="Straight Connector 18"/>
          <p:cNvCxnSpPr/>
          <p:nvPr>
            <p:custDataLst>
              <p:tags r:id="rId5"/>
            </p:custDataLst>
          </p:nvPr>
        </p:nvCxnSpPr>
        <p:spPr bwMode="auto">
          <a:xfrm flipH="1">
            <a:off x="39081075" y="8299450"/>
            <a:ext cx="203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Placeholder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9173150" y="9731375"/>
            <a:ext cx="21097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2199096-32F6-4582-A8CE-B9D78A6D4F11}" type="datetime'&lt;''''''''1,''''''''''''''''00''''0 ''c''''''''''''pm'''''">
              <a:rPr lang="fr-FR" altLang="en-US" sz="3500" smtClean="0"/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&lt;1,000 cpm</a:t>
            </a:fld>
            <a:endParaRPr lang="fr-FR" sz="3500" dirty="0">
              <a:sym typeface="+mn-lt"/>
            </a:endParaRPr>
          </a:p>
        </p:txBody>
      </p:sp>
      <p:sp>
        <p:nvSpPr>
          <p:cNvPr id="43" name="Text Placeholder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36710938" y="13174663"/>
            <a:ext cx="2235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D8BA90C-898E-417E-9225-AC87C405821F}" type="datetime'''VL'''''''' re''''''''s''''''''ul''t''''s'' '''''''''''">
              <a:rPr lang="en-US" altLang="en-US" sz="40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VL results </a:t>
            </a:fld>
            <a:r>
              <a:rPr lang="en-US" sz="4000" dirty="0">
                <a:sym typeface="+mn-lt"/>
              </a:rPr>
              <a:t/>
            </a:r>
            <a:br>
              <a:rPr lang="en-US" sz="4000" dirty="0">
                <a:sym typeface="+mn-lt"/>
              </a:rPr>
            </a:br>
            <a:r>
              <a:rPr lang="en-US" sz="4000" dirty="0">
                <a:sym typeface="+mn-lt"/>
              </a:rPr>
              <a:t>GeneXpert</a:t>
            </a:r>
            <a:endParaRPr lang="fr-FR" sz="4000" dirty="0">
              <a:sym typeface="+mn-lt"/>
            </a:endParaRPr>
          </a:p>
        </p:txBody>
      </p:sp>
      <p:sp>
        <p:nvSpPr>
          <p:cNvPr id="49" name="Text Placeholder 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9335075" y="8059738"/>
            <a:ext cx="9937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906CE6CA-8B35-4873-B8AD-80387C72D962}" type="datetime'''''''''''''''''1''''0''''''''''''0''''%'''''''''''''''''''">
              <a:rPr lang="fr-FR" altLang="en-US" sz="350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100%</a:t>
            </a:fld>
            <a:endParaRPr lang="fr-FR" sz="3500" dirty="0">
              <a:sym typeface="+mn-lt"/>
            </a:endParaRPr>
          </a:p>
        </p:txBody>
      </p:sp>
      <p:sp>
        <p:nvSpPr>
          <p:cNvPr id="47" name="Text Placeholder 2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39173150" y="12084050"/>
            <a:ext cx="19986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52B47C81-F8F5-4D35-B000-97E429E4F47B}" type="datetime'''''''''&gt;1''''''''00''''''''''''''0 c''p''''m'''''''''">
              <a:rPr lang="fr-FR" altLang="en-US" sz="3500" smtClean="0"/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&gt;1000 cpm</a:t>
            </a:fld>
            <a:endParaRPr lang="fr-FR" sz="3500" dirty="0">
              <a:sym typeface="+mn-lt"/>
            </a:endParaRPr>
          </a:p>
        </p:txBody>
      </p:sp>
      <p:sp>
        <p:nvSpPr>
          <p:cNvPr id="50" name="Text Placeholder 2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37199888" y="7794625"/>
            <a:ext cx="12573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63500" tIns="0" rIns="63500" bIns="0" numCol="1" spcCol="0" rtlCol="0" anchor="b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3500" dirty="0"/>
              <a:t>n=</a:t>
            </a:r>
            <a:fld id="{61ED1442-ABAD-4FF7-A170-C09AAAE143E3}" type="datetime'''''''''''''''''''''''''''''''4''''''''''''2''''''''''''2'''">
              <a:rPr lang="fr-FR" altLang="en-US" sz="35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422</a:t>
            </a:fld>
            <a:endParaRPr lang="fr-FR" sz="3500" dirty="0">
              <a:sym typeface="+mn-lt"/>
            </a:endParaRPr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062827"/>
              </p:ext>
            </p:extLst>
          </p:nvPr>
        </p:nvGraphicFramePr>
        <p:xfrm>
          <a:off x="17693856" y="15825174"/>
          <a:ext cx="13724356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4688438">
                  <a:extLst>
                    <a:ext uri="{9D8B030D-6E8A-4147-A177-3AD203B41FA5}">
                      <a16:colId xmlns:a16="http://schemas.microsoft.com/office/drawing/2014/main" xmlns="" val="2542200296"/>
                    </a:ext>
                  </a:extLst>
                </a:gridCol>
                <a:gridCol w="4256098">
                  <a:extLst>
                    <a:ext uri="{9D8B030D-6E8A-4147-A177-3AD203B41FA5}">
                      <a16:colId xmlns:a16="http://schemas.microsoft.com/office/drawing/2014/main" xmlns="" val="492961964"/>
                    </a:ext>
                  </a:extLst>
                </a:gridCol>
                <a:gridCol w="4779820">
                  <a:extLst>
                    <a:ext uri="{9D8B030D-6E8A-4147-A177-3AD203B41FA5}">
                      <a16:colId xmlns:a16="http://schemas.microsoft.com/office/drawing/2014/main" xmlns="" val="2212994300"/>
                    </a:ext>
                  </a:extLst>
                </a:gridCol>
              </a:tblGrid>
              <a:tr h="208355">
                <a:tc>
                  <a:txBody>
                    <a:bodyPr/>
                    <a:lstStyle/>
                    <a:p>
                      <a:pPr eaLnBrk="1"/>
                      <a:endParaRPr lang="en-US" sz="4000" noProof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C2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noProof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Conventional EID testing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C2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noProof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Conventional VL testing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C2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0230779"/>
                  </a:ext>
                </a:extLst>
              </a:tr>
              <a:tr h="988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en-US" sz="40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time from sample collection to result return to patient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 days (107-107)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317 days</a:t>
                      </a:r>
                      <a:r>
                        <a:rPr lang="en-US" sz="40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(310-321)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2838060"/>
                  </a:ext>
                </a:extLst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527295"/>
              </p:ext>
            </p:extLst>
          </p:nvPr>
        </p:nvGraphicFramePr>
        <p:xfrm>
          <a:off x="17693856" y="20609571"/>
          <a:ext cx="13724356" cy="3401770"/>
        </p:xfrm>
        <a:graphic>
          <a:graphicData uri="http://schemas.openxmlformats.org/drawingml/2006/table">
            <a:tbl>
              <a:tblPr firstRow="1" firstCol="1" bandRow="1"/>
              <a:tblGrid>
                <a:gridCol w="4688438">
                  <a:extLst>
                    <a:ext uri="{9D8B030D-6E8A-4147-A177-3AD203B41FA5}">
                      <a16:colId xmlns:a16="http://schemas.microsoft.com/office/drawing/2014/main" xmlns="" val="2542200296"/>
                    </a:ext>
                  </a:extLst>
                </a:gridCol>
                <a:gridCol w="4256098">
                  <a:extLst>
                    <a:ext uri="{9D8B030D-6E8A-4147-A177-3AD203B41FA5}">
                      <a16:colId xmlns:a16="http://schemas.microsoft.com/office/drawing/2014/main" xmlns="" val="492961964"/>
                    </a:ext>
                  </a:extLst>
                </a:gridCol>
                <a:gridCol w="4779820">
                  <a:extLst>
                    <a:ext uri="{9D8B030D-6E8A-4147-A177-3AD203B41FA5}">
                      <a16:colId xmlns:a16="http://schemas.microsoft.com/office/drawing/2014/main" xmlns="" val="2212994300"/>
                    </a:ext>
                  </a:extLst>
                </a:gridCol>
              </a:tblGrid>
              <a:tr h="963370">
                <a:tc>
                  <a:txBody>
                    <a:bodyPr/>
                    <a:lstStyle/>
                    <a:p>
                      <a:pPr eaLnBrk="1"/>
                      <a:endParaRPr lang="en-US" sz="4000" noProof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C2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noProof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M-PIMA EID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C2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noProof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M-PIMA VL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C2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0230779"/>
                  </a:ext>
                </a:extLst>
              </a:tr>
              <a:tr h="988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en-US" sz="40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time from sample collection to result return to patient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day (1-2)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days</a:t>
                      </a:r>
                      <a:r>
                        <a:rPr lang="en-US" sz="40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(2-13)</a:t>
                      </a:r>
                      <a:endParaRPr lang="en-US" sz="4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2838060"/>
                  </a:ext>
                </a:extLst>
              </a:tr>
            </a:tbl>
          </a:graphicData>
        </a:graphic>
      </p:graphicFrame>
      <p:graphicFrame>
        <p:nvGraphicFramePr>
          <p:cNvPr id="231" name="Chart 230"/>
          <p:cNvGraphicFramePr/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067143734"/>
              </p:ext>
            </p:extLst>
          </p:nvPr>
        </p:nvGraphicFramePr>
        <p:xfrm>
          <a:off x="34093150" y="17395825"/>
          <a:ext cx="7453313" cy="491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cxnSp>
        <p:nvCxnSpPr>
          <p:cNvPr id="139" name="Straight Connector 138"/>
          <p:cNvCxnSpPr/>
          <p:nvPr>
            <p:custDataLst>
              <p:tags r:id="rId12"/>
            </p:custDataLst>
          </p:nvPr>
        </p:nvCxnSpPr>
        <p:spPr bwMode="auto">
          <a:xfrm>
            <a:off x="33921700" y="17478375"/>
            <a:ext cx="2032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 Placeholder 2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34767838" y="16903700"/>
            <a:ext cx="12461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4000" dirty="0"/>
              <a:t>n=</a:t>
            </a:r>
            <a:fld id="{6031C9E9-C9D2-461B-AE11-64E9D3912068}" type="datetime'''''''''''''''''''''3''''''''''''''''''''''''''6''''''''4'''">
              <a:rPr lang="fr-FR" altLang="en-US" sz="35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364</a:t>
            </a:fld>
            <a:endParaRPr lang="fr-FR" sz="3500" dirty="0">
              <a:sym typeface="+mn-lt"/>
            </a:endParaRPr>
          </a:p>
        </p:txBody>
      </p:sp>
      <p:sp>
        <p:nvSpPr>
          <p:cNvPr id="141" name="Text Placeholder 2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34502725" y="22313900"/>
            <a:ext cx="1776413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dirty="0"/>
              <a:t>VL HIV-1</a:t>
            </a:r>
            <a:r>
              <a:rPr lang="en-US" sz="4000" dirty="0">
                <a:sym typeface="+mn-lt"/>
              </a:rPr>
              <a:t/>
            </a:r>
            <a:br>
              <a:rPr lang="en-US" sz="4000" dirty="0">
                <a:sym typeface="+mn-lt"/>
              </a:rPr>
            </a:br>
            <a:r>
              <a:rPr lang="en-US" sz="4000" dirty="0">
                <a:sym typeface="+mn-lt"/>
              </a:rPr>
              <a:t>m-PIMA  results</a:t>
            </a:r>
            <a:endParaRPr lang="fr-FR" sz="4000" dirty="0">
              <a:sym typeface="+mn-lt"/>
            </a:endParaRPr>
          </a:p>
        </p:txBody>
      </p:sp>
      <p:sp>
        <p:nvSpPr>
          <p:cNvPr id="140" name="Text Placeholder 2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31923038" y="19042063"/>
            <a:ext cx="21097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2F05EB9-F39C-4DB3-9ABD-2A656B7FE268}" type="datetime'''''''&lt;''''1'''',''''0''0''''''0'''' ''''''''c''''p''m'''''''">
              <a:rPr lang="fr-FR" altLang="en-US" sz="35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&lt;1,000 cpm</a:t>
            </a:fld>
            <a:endParaRPr lang="fr-FR" sz="3500" dirty="0">
              <a:sym typeface="+mn-lt"/>
            </a:endParaRPr>
          </a:p>
        </p:txBody>
      </p:sp>
      <p:sp>
        <p:nvSpPr>
          <p:cNvPr id="143" name="Text Placeholder 2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32034163" y="21374100"/>
            <a:ext cx="19986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5822019C-88BF-41D3-86BB-5E024012F055}" type="datetime'''''&gt;''1''''''''0''''''''''00'' c''''''''''p''''m'''''''''''''">
              <a:rPr lang="fr-FR" altLang="en-US" sz="35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&gt;1000 cpm</a:t>
            </a:fld>
            <a:endParaRPr lang="fr-FR" sz="3500" dirty="0">
              <a:sym typeface="+mn-lt"/>
            </a:endParaRPr>
          </a:p>
        </p:txBody>
      </p:sp>
      <p:sp>
        <p:nvSpPr>
          <p:cNvPr id="142" name="Text Placeholder 2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32877125" y="17238663"/>
            <a:ext cx="9937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22410413-A75C-4921-94F8-AE4C66BDA27A}" type="datetime'''''''''''''''10''''''''''0%'''''''''''''''''''''''''''">
              <a:rPr lang="fr-FR" altLang="en-US" sz="35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100%</a:t>
            </a:fld>
            <a:endParaRPr lang="fr-FR" sz="3500" dirty="0">
              <a:sym typeface="+mn-lt"/>
            </a:endParaRPr>
          </a:p>
        </p:txBody>
      </p:sp>
      <p:sp>
        <p:nvSpPr>
          <p:cNvPr id="160" name="Text Placeholder 2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39362063" y="22313900"/>
            <a:ext cx="1776413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B0F77BE-9D5A-4633-BC45-9570C0804D88}" type="datetime'VL HIV''-2'''' m''-PIMA'''''' ''r''''''''es''u''''l''ts'''''">
              <a:rPr lang="fr-FR" altLang="en-US" sz="40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VL HIV-2 m-PIMA results</a:t>
            </a:fld>
            <a:endParaRPr lang="fr-FR" sz="4000" dirty="0">
              <a:sym typeface="+mn-lt"/>
            </a:endParaRPr>
          </a:p>
        </p:txBody>
      </p:sp>
      <p:sp>
        <p:nvSpPr>
          <p:cNvPr id="164" name="Text Placeholder 2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39733538" y="16973550"/>
            <a:ext cx="10318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63500" tIns="0" rIns="63500" bIns="0" numCol="1" spcCol="0" rtlCol="0" anchor="b" anchorCtr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3500" dirty="0"/>
              <a:t>n=</a:t>
            </a:r>
            <a:fld id="{9852BB96-B7AB-4C46-96BB-585FCC63941E}" type="datetime'''''''''''''''''3''''''''''''''2'''''''''''''''">
              <a:rPr lang="fr-FR" altLang="en-US" sz="35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32</a:t>
            </a:fld>
            <a:endParaRPr lang="fr-FR" sz="350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31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yj._MXDwyJOcvWLbW8R6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CSms4hBm1IDVZKrrp7mt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KxpSgteKKjxsppG99ZKO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aJwGbrobHmLWY7zRez8C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baoa90XuiooSOd_bhb3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K8q_ltd4qDjVqg_lShmh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kUuJTyhUY7TYLa3.IT5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G4_ov9nruHQbf5FlEcC1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_rxb6LDlJHJLLHRwvwxW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6ItOye7fyFk3cm9Kf0W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rKhLlwUVvJiOwbsTUlRq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YeS5pb742RTkJ3kuuMoH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rnEgpc.Ju9YJMPZ4PS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XQCZiCfaeXPcQotnYwZ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fONjL5W51jVIpcsr.ez2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E63ML1tfXC3g9e1KOnl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1Q39B_vnMVvrwhEbiMZ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tnJpBjihqxOEf.pSCZXQA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</TotalTime>
  <Words>482</Words>
  <Application>Microsoft Office PowerPoint</Application>
  <PresentationFormat>Personnalisé</PresentationFormat>
  <Paragraphs>81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Gill Sans MT</vt:lpstr>
      <vt:lpstr>Times New Roman</vt:lpstr>
      <vt:lpstr>Office Theme</vt:lpstr>
      <vt:lpstr>think-cell Slide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LENOVO</cp:lastModifiedBy>
  <cp:revision>61</cp:revision>
  <dcterms:created xsi:type="dcterms:W3CDTF">2016-06-23T11:49:10Z</dcterms:created>
  <dcterms:modified xsi:type="dcterms:W3CDTF">2020-06-20T20:26:30Z</dcterms:modified>
</cp:coreProperties>
</file>